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57169"/>
            <a:ext cx="11485848" cy="4562383"/>
          </a:xfrm>
          <a:prstGeom prst="rect">
            <a:avLst/>
          </a:prstGeom>
        </p:spPr>
      </p:pic>
      <p:pic>
        <p:nvPicPr>
          <p:cNvPr id="10" name="译文.eps" descr="id:2147487336;FounderCES"/>
          <p:cNvPicPr/>
          <p:nvPr/>
        </p:nvPicPr>
        <p:blipFill>
          <a:blip r:embed="rId3"/>
          <a:stretch>
            <a:fillRect/>
          </a:stretch>
        </p:blipFill>
        <p:spPr>
          <a:xfrm>
            <a:off x="550590" y="4069619"/>
            <a:ext cx="1224136" cy="378439"/>
          </a:xfrm>
          <a:prstGeom prst="rect">
            <a:avLst/>
          </a:prstGeom>
        </p:spPr>
      </p:pic>
      <p:pic>
        <p:nvPicPr>
          <p:cNvPr id="12" name="图片 11"/>
          <p:cNvPicPr>
            <a:picLocks noChangeAspect="1"/>
          </p:cNvPicPr>
          <p:nvPr/>
        </p:nvPicPr>
        <p:blipFill>
          <a:blip r:embed="rId4"/>
          <a:stretch>
            <a:fillRect/>
          </a:stretch>
        </p:blipFill>
        <p:spPr>
          <a:xfrm>
            <a:off x="364633" y="883488"/>
            <a:ext cx="2850254" cy="553993"/>
          </a:xfrm>
          <a:prstGeom prst="rect">
            <a:avLst/>
          </a:prstGeom>
        </p:spPr>
      </p:pic>
      <p:sp>
        <p:nvSpPr>
          <p:cNvPr id="2" name="内容占位符 1"/>
          <p:cNvSpPr>
            <a:spLocks noGrp="1"/>
          </p:cNvSpPr>
          <p:nvPr>
            <p:ph idx="1"/>
          </p:nvPr>
        </p:nvSpPr>
        <p:spPr>
          <a:xfrm>
            <a:off x="360854" y="1272235"/>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But Peng didn’t give up and visited the family again and again until Xiaoqin’s father finally agreed that Xiaoqin could return to her studies.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但是</a:t>
            </a:r>
            <a:r>
              <a:rPr lang="zh-CN" altLang="zh-CN">
                <a:latin typeface="Times New Roman" panose="02020603050405020304" pitchFamily="18" charset="0"/>
                <a:ea typeface="楷体" panose="02010609060101010101" pitchFamily="49" charset="-122"/>
                <a:cs typeface="Times New Roman" panose="02020603050405020304" pitchFamily="18" charset="0"/>
              </a:rPr>
              <a:t>彭老师没有放弃</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一次又一次地去拜访小琴</a:t>
            </a:r>
            <a:r>
              <a:rPr lang="zh-CN" altLang="zh-CN" spc="-220">
                <a:latin typeface="Times New Roman" panose="02020603050405020304" pitchFamily="18" charset="0"/>
                <a:ea typeface="楷体" panose="02010609060101010101" pitchFamily="49" charset="-122"/>
                <a:cs typeface="Times New Roman" panose="02020603050405020304" pitchFamily="18" charset="0"/>
              </a:rPr>
              <a:t>的家人</a:t>
            </a:r>
            <a:r>
              <a:rPr lang="zh-CN" altLang="zh-CN" spc="-220">
                <a:latin typeface="Times New Roman" panose="02020603050405020304" pitchFamily="18" charset="0"/>
                <a:ea typeface="宋体" panose="02010600030101010101" pitchFamily="2" charset="-122"/>
                <a:cs typeface="Times New Roman" panose="02020603050405020304" pitchFamily="18" charset="0"/>
              </a:rPr>
              <a:t>，</a:t>
            </a:r>
            <a:r>
              <a:rPr lang="zh-CN" altLang="zh-CN" spc="-220">
                <a:latin typeface="Times New Roman" panose="02020603050405020304" pitchFamily="18" charset="0"/>
                <a:ea typeface="楷体" panose="02010609060101010101" pitchFamily="49" charset="-122"/>
                <a:cs typeface="Times New Roman" panose="02020603050405020304" pitchFamily="18" charset="0"/>
              </a:rPr>
              <a:t>直到小琴的父亲终于同意小琴可以回去继续学习</a:t>
            </a:r>
            <a:r>
              <a:rPr lang="zh-CN" altLang="zh-CN" spc="-22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pc="-22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6434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1808826"/>
          </a:xfrm>
          <a:prstGeom prst="rect">
            <a:avLst/>
          </a:prstGeom>
        </p:spPr>
      </p:pic>
      <p:pic>
        <p:nvPicPr>
          <p:cNvPr id="11" name="分析.eps" descr="id:2147487343;FounderCES"/>
          <p:cNvPicPr/>
          <p:nvPr/>
        </p:nvPicPr>
        <p:blipFill>
          <a:blip r:embed="rId3"/>
          <a:stretch>
            <a:fillRect/>
          </a:stretch>
        </p:blipFill>
        <p:spPr>
          <a:xfrm>
            <a:off x="498522" y="1222630"/>
            <a:ext cx="1250325" cy="386536"/>
          </a:xfrm>
          <a:prstGeom prst="rect">
            <a:avLst/>
          </a:prstGeom>
        </p:spPr>
      </p:pic>
      <p:sp>
        <p:nvSpPr>
          <p:cNvPr id="2" name="内容占位符 1"/>
          <p:cNvSpPr>
            <a:spLocks noGrp="1"/>
          </p:cNvSpPr>
          <p:nvPr>
            <p:ph idx="1"/>
          </p:nvPr>
        </p:nvSpPr>
        <p:spPr>
          <a:xfrm>
            <a:off x="360854" y="907109"/>
            <a:ext cx="11485848" cy="1649169"/>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until</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引导的是时间状语从句。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引导的是宾语从句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7655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23826" y="862590"/>
            <a:ext cx="11349097" cy="1198258"/>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111184" y="2265379"/>
            <a:ext cx="5968042" cy="777165"/>
          </a:xfrm>
          <a:prstGeom prst="rect">
            <a:avLst/>
          </a:prstGeom>
        </p:spPr>
      </p:pic>
      <p:pic>
        <p:nvPicPr>
          <p:cNvPr id="10" name="图片 9"/>
          <p:cNvPicPr>
            <a:picLocks noChangeAspect="1"/>
          </p:cNvPicPr>
          <p:nvPr/>
        </p:nvPicPr>
        <p:blipFill>
          <a:blip r:embed="rId4"/>
          <a:stretch>
            <a:fillRect/>
          </a:stretch>
        </p:blipFill>
        <p:spPr>
          <a:xfrm>
            <a:off x="550590" y="3133054"/>
            <a:ext cx="3024336" cy="790377"/>
          </a:xfrm>
          <a:prstGeom prst="rect">
            <a:avLst/>
          </a:prstGeom>
        </p:spPr>
      </p:pic>
      <p:sp>
        <p:nvSpPr>
          <p:cNvPr id="11" name="内容占位符 1"/>
          <p:cNvSpPr>
            <a:spLocks noGrp="1"/>
          </p:cNvSpPr>
          <p:nvPr>
            <p:ph idx="1"/>
          </p:nvPr>
        </p:nvSpPr>
        <p:spPr>
          <a:xfrm>
            <a:off x="360854" y="3109074"/>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讲述了湖北省彭家沟村一所小学的校长彭玉生近三十年来一直致力于通过教育改变农村孩子的命运的故事。</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9623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6742"/>
          </a:xfrm>
        </p:spPr>
        <p:txBody>
          <a:bodyPr/>
          <a:lstStyle/>
          <a:p>
            <a:pPr indent="91440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Yusheng, 48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head teacher of a primary school in the village of Pengjiagou, Hubei Province. He has dedicated nearly thirty years of his life to changing the lives of the rural children through education.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2747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323987"/>
          </a:xfrm>
        </p:spPr>
        <p:txBody>
          <a:bodyPr/>
          <a:lstStyle/>
          <a:p>
            <a:pPr algn="ctr" hangingPunct="0">
              <a:lnSpc>
                <a:spcPct val="14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create   grow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begin</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Peng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college in 1996. That year, Peng had a chance to teach in the city but he gave it up. He chose to return to the village Pengjiagou where he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worked as a teacher at the village’s primary school.</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03042" y="1297638"/>
            <a:ext cx="1487908" cy="738664"/>
          </a:xfrm>
          <a:prstGeom prst="rect">
            <a:avLst/>
          </a:prstGeom>
        </p:spPr>
        <p:txBody>
          <a:bodyPr wrap="none">
            <a:spAutoFit/>
          </a:bodyPr>
          <a:lstStyle/>
          <a:p>
            <a:pPr>
              <a:lnSpc>
                <a:spcPct val="140000"/>
              </a:lnSpc>
            </a:pPr>
            <a:r>
              <a:rPr lang="en-US" altLang="zh-CN" sz="3000"/>
              <a:t>finished</a:t>
            </a:r>
            <a:endParaRPr lang="zh-CN" altLang="en-US" sz="3000"/>
          </a:p>
        </p:txBody>
      </p:sp>
      <p:sp>
        <p:nvSpPr>
          <p:cNvPr id="6" name="内容占位符 1"/>
          <p:cNvSpPr txBox="1">
            <a:spLocks/>
          </p:cNvSpPr>
          <p:nvPr/>
        </p:nvSpPr>
        <p:spPr bwMode="auto">
          <a:xfrm>
            <a:off x="360854" y="3869674"/>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句意：彭于</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1996</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年从大学毕业。根据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“had a chance to teach in the city”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可知，此处描述的是过去的事情，时态为一般过去时。</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保持时态一致，因此用过去式</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finished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finished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bwMode="auto">
          <a:xfrm>
            <a:off x="2719456" y="828086"/>
            <a:ext cx="6768752" cy="55399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3000" kern="100" dirty="0" smtClean="0">
              <a:solidFill>
                <a:srgbClr val="FF0000"/>
              </a:solidFill>
            </a:endParaRPr>
          </a:p>
        </p:txBody>
      </p:sp>
    </p:spTree>
    <p:extLst>
      <p:ext uri="{BB962C8B-B14F-4D97-AF65-F5344CB8AC3E}">
        <p14:creationId xmlns:p14="http://schemas.microsoft.com/office/powerpoint/2010/main" val="93966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23987"/>
          </a:xfrm>
        </p:spPr>
        <p:txBody>
          <a:bodyPr/>
          <a:lstStyle/>
          <a:p>
            <a:pPr algn="ctr" hangingPunct="0">
              <a:lnSpc>
                <a:spcPct val="14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create   grow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begin</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Peng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college in 1996. That year, Peng had a chance to teach in the city but he gave it up. He chose to return to the village Pengjiagou where he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worked as a teacher at the village’s primary school.</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2719456" y="928972"/>
            <a:ext cx="6768752" cy="55399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3000" kern="100" dirty="0" smtClean="0">
              <a:solidFill>
                <a:srgbClr val="FF0000"/>
              </a:solidFill>
            </a:endParaRPr>
          </a:p>
        </p:txBody>
      </p:sp>
      <p:sp>
        <p:nvSpPr>
          <p:cNvPr id="5" name="矩形 4"/>
          <p:cNvSpPr/>
          <p:nvPr/>
        </p:nvSpPr>
        <p:spPr>
          <a:xfrm>
            <a:off x="4058730" y="2585156"/>
            <a:ext cx="1513043" cy="738664"/>
          </a:xfrm>
          <a:prstGeom prst="rect">
            <a:avLst/>
          </a:prstGeom>
        </p:spPr>
        <p:txBody>
          <a:bodyPr wrap="none">
            <a:spAutoFit/>
          </a:bodyPr>
          <a:lstStyle/>
          <a:p>
            <a:pPr>
              <a:lnSpc>
                <a:spcPct val="140000"/>
              </a:lnSpc>
            </a:pPr>
            <a:r>
              <a:rPr lang="en-US" altLang="zh-CN" sz="3000"/>
              <a:t>grew up</a:t>
            </a:r>
            <a:endParaRPr lang="zh-CN" altLang="en-US" sz="3000"/>
          </a:p>
        </p:txBody>
      </p:sp>
      <p:sp>
        <p:nvSpPr>
          <p:cNvPr id="6" name="内容占位符 1"/>
          <p:cNvSpPr txBox="1">
            <a:spLocks/>
          </p:cNvSpPr>
          <p:nvPr/>
        </p:nvSpPr>
        <p:spPr bwMode="auto">
          <a:xfrm>
            <a:off x="360854" y="3877438"/>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句意：他选择回到他长大的彭家沟村，在村里的小学当老师。根据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“return to the village”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可知，此处表示</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回到长大的村庄</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，因此选用短语</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up</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。且与</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“chose”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保持时态一致，因此用过去式</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grew up</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grew up</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766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77558"/>
            <a:ext cx="11485848" cy="3554819"/>
          </a:xfrm>
        </p:spPr>
        <p:txBody>
          <a:bodyPr/>
          <a:lstStyle/>
          <a:p>
            <a:pPr algn="ctr" hangingPunct="0">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finish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up   begin</a:t>
            </a:r>
          </a:p>
          <a:p>
            <a:pPr indent="715963" hangingPunct="0">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past, it was not easy to get around in the village, but Peng kept making home visit. He bought a motorcycle and often rode over 10 km at night to visit students’ homes after a day of teaching. He has always believed that the road to students’ homes is the way to their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02118" y="3448827"/>
            <a:ext cx="1210588" cy="553998"/>
          </a:xfrm>
          <a:prstGeom prst="rect">
            <a:avLst/>
          </a:prstGeom>
        </p:spPr>
        <p:txBody>
          <a:bodyPr wrap="none">
            <a:spAutoFit/>
          </a:bodyPr>
          <a:lstStyle/>
          <a:p>
            <a:r>
              <a:rPr lang="en-US" altLang="zh-CN" sz="3000"/>
              <a:t>hearts</a:t>
            </a:r>
            <a:endParaRPr lang="zh-CN" altLang="en-US" sz="3000"/>
          </a:p>
        </p:txBody>
      </p:sp>
      <p:sp>
        <p:nvSpPr>
          <p:cNvPr id="5" name="矩形 4"/>
          <p:cNvSpPr/>
          <p:nvPr/>
        </p:nvSpPr>
        <p:spPr bwMode="auto">
          <a:xfrm>
            <a:off x="2728082" y="757410"/>
            <a:ext cx="6768752" cy="55399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3000" kern="100" dirty="0" smtClean="0">
              <a:solidFill>
                <a:srgbClr val="FF0000"/>
              </a:solidFill>
            </a:endParaRPr>
          </a:p>
        </p:txBody>
      </p:sp>
      <p:sp>
        <p:nvSpPr>
          <p:cNvPr id="6" name="内容占位符 1"/>
          <p:cNvSpPr txBox="1">
            <a:spLocks/>
          </p:cNvSpPr>
          <p:nvPr/>
        </p:nvSpPr>
        <p:spPr bwMode="auto">
          <a:xfrm>
            <a:off x="360854" y="393652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句意：他一直认为，通往学生家的道路就是通往他们心灵的道路。根据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road to students’ homes”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可知，此处表示</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通往心灵的道路</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，且空处与</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“students”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保持数的一致，因此用复数形式</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269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8959"/>
            <a:ext cx="11485848" cy="3439403"/>
          </a:xfrm>
        </p:spPr>
        <p:txBody>
          <a:bodyPr/>
          <a:lstStyle/>
          <a:p>
            <a:pPr algn="ctr" hangingPunct="0">
              <a:spcAft>
                <a:spcPts val="0"/>
              </a:spcAft>
            </a:pP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finish    create   grow up    begin</a:t>
            </a:r>
          </a:p>
          <a:p>
            <a:pPr indent="715963" hangingPunct="0">
              <a:spcAft>
                <a:spcPts val="0"/>
              </a:spcAft>
            </a:pP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sz="29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one fall term, a student named Xiaoqin dropped out. Peng set out to her home right away. Her parents turned him away. But Peng didn’t give up and visited the family again and again until Xiaoqin’s father finally agreed that Xiaoqin could return to her studies.</a:t>
            </a:r>
            <a:endParaRPr lang="zh-CN" altLang="zh-CN" sz="2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59416" y="1524102"/>
            <a:ext cx="1808508" cy="553998"/>
          </a:xfrm>
          <a:prstGeom prst="rect">
            <a:avLst/>
          </a:prstGeom>
        </p:spPr>
        <p:txBody>
          <a:bodyPr wrap="none">
            <a:spAutoFit/>
          </a:bodyPr>
          <a:lstStyle/>
          <a:p>
            <a:r>
              <a:rPr lang="en-US" altLang="zh-CN" sz="2900"/>
              <a:t>beginning</a:t>
            </a:r>
            <a:endParaRPr lang="zh-CN" altLang="en-US" sz="2900"/>
          </a:p>
        </p:txBody>
      </p:sp>
      <p:sp>
        <p:nvSpPr>
          <p:cNvPr id="5" name="矩形 4"/>
          <p:cNvSpPr/>
          <p:nvPr/>
        </p:nvSpPr>
        <p:spPr bwMode="auto">
          <a:xfrm>
            <a:off x="2684952" y="945633"/>
            <a:ext cx="6768752" cy="55399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900" kern="100" dirty="0" smtClean="0">
              <a:solidFill>
                <a:srgbClr val="FF0000"/>
              </a:solidFill>
            </a:endParaRPr>
          </a:p>
        </p:txBody>
      </p:sp>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116881"/>
                <a:ext cx="11485848" cy="13464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句意：在秋季学期开始时，一个叫小琴的学生退学了。</a:t>
                </a:r>
                <a:r>
                  <a:rPr lang="en-US" altLang="zh-CN" sz="29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the beginning of</a:t>
                </a:r>
                <a:r>
                  <a:rPr lang="zh-CN" altLang="zh-CN" sz="29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是固定搭配，意为</a:t>
                </a:r>
                <a:r>
                  <a:rPr lang="en-US" altLang="zh-CN" sz="2900" b="1" u="wavy">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9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900" b="1" u="wavy">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9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开始时</a:t>
                </a:r>
                <a:r>
                  <a:rPr lang="en-US" altLang="zh-CN" sz="2900" b="1" u="wavy">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a:rPr lang="zh-CN" altLang="zh-CN" sz="2900" b="1" i="1" smtClean="0">
                        <a:solidFill>
                          <a:srgbClr val="FF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t> </m:t>
                    </m:r>
                  </m:oMath>
                </a14:m>
                <a:r>
                  <a:rPr lang="zh-CN" altLang="zh-CN" sz="2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beginning</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116881"/>
                <a:ext cx="11485848" cy="1346459"/>
              </a:xfrm>
              <a:prstGeom prst="rect">
                <a:avLst/>
              </a:prstGeom>
              <a:blipFill>
                <a:blip r:embed="rId2"/>
                <a:stretch>
                  <a:fillRect l="-1115" r="-1168" b="-122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7" name="矩形 6"/>
          <p:cNvSpPr/>
          <p:nvPr/>
        </p:nvSpPr>
        <p:spPr>
          <a:xfrm>
            <a:off x="1268404" y="5475916"/>
            <a:ext cx="11350976" cy="553998"/>
          </a:xfrm>
          <a:prstGeom prst="rect">
            <a:avLst/>
          </a:prstGeom>
        </p:spPr>
        <p:txBody>
          <a:bodyPr wrap="square">
            <a:spAutoFit/>
          </a:bodyPr>
          <a:lstStyle/>
          <a:p>
            <a:pPr lvl="0" eaLnBrk="1">
              <a:spcBef>
                <a:spcPts val="0"/>
              </a:spcBef>
              <a:spcAft>
                <a:spcPts val="0"/>
              </a:spcAft>
              <a:tabLst>
                <a:tab pos="5645150" algn="l"/>
                <a:tab pos="9862820" algn="l"/>
              </a:tabLst>
            </a:pPr>
            <a:r>
              <a:rPr lang="en-US" altLang="zh-CN" sz="2900">
                <a:solidFill>
                  <a:srgbClr val="00B0F0"/>
                </a:solidFill>
                <a:cs typeface="Times New Roman" panose="02020603050405020304" pitchFamily="18" charset="0"/>
              </a:rPr>
              <a:t>in the beginning </a:t>
            </a:r>
            <a:r>
              <a:rPr lang="zh-CN" altLang="en-US" sz="2900">
                <a:solidFill>
                  <a:srgbClr val="00B0F0"/>
                </a:solidFill>
                <a:latin typeface="楷体" panose="02010609060101010101" pitchFamily="49" charset="-122"/>
                <a:ea typeface="楷体" panose="02010609060101010101" pitchFamily="49" charset="-122"/>
                <a:cs typeface="Times New Roman" panose="02020603050405020304" pitchFamily="18" charset="0"/>
              </a:rPr>
              <a:t>意为</a:t>
            </a:r>
            <a:r>
              <a:rPr lang="en-US" altLang="zh-CN" sz="2900">
                <a:solidFill>
                  <a:srgbClr val="00B0F0"/>
                </a:solidFill>
                <a:uFill>
                  <a:solidFill>
                    <a:srgbClr val="00B0F0"/>
                  </a:solidFill>
                </a:uFill>
                <a:latin typeface="宋体" panose="02010600030101010101" pitchFamily="2" charset="-122"/>
                <a:cs typeface="Times New Roman" panose="02020603050405020304" pitchFamily="18" charset="0"/>
              </a:rPr>
              <a:t>“</a:t>
            </a:r>
            <a:r>
              <a:rPr lang="zh-CN" altLang="en-US" sz="2900">
                <a:solidFill>
                  <a:srgbClr val="00B0F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a:t>起初</a:t>
            </a:r>
            <a:r>
              <a:rPr lang="zh-CN" altLang="en-US" sz="2900">
                <a:solidFill>
                  <a:srgbClr val="00B0F0"/>
                </a:solidFill>
                <a:uFill>
                  <a:solidFill>
                    <a:srgbClr val="00B0F0"/>
                  </a:solidFill>
                </a:uFill>
                <a:cs typeface="Times New Roman" panose="02020603050405020304" pitchFamily="18" charset="0"/>
              </a:rPr>
              <a:t>，</a:t>
            </a:r>
            <a:r>
              <a:rPr lang="zh-CN" altLang="en-US" sz="2900">
                <a:solidFill>
                  <a:srgbClr val="00B0F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a:t>一开始</a:t>
            </a:r>
            <a:r>
              <a:rPr lang="en-US" altLang="zh-CN" sz="2900">
                <a:solidFill>
                  <a:srgbClr val="00B0F0"/>
                </a:solidFill>
                <a:uFill>
                  <a:solidFill>
                    <a:srgbClr val="00B0F0"/>
                  </a:solidFill>
                </a:uFill>
                <a:latin typeface="宋体" panose="02010600030101010101" pitchFamily="2" charset="-122"/>
                <a:cs typeface="Times New Roman" panose="02020603050405020304" pitchFamily="18" charset="0"/>
              </a:rPr>
              <a:t>”</a:t>
            </a:r>
            <a:r>
              <a:rPr lang="zh-CN" altLang="en-US" sz="2900">
                <a:solidFill>
                  <a:srgbClr val="00B0F0"/>
                </a:solidFill>
                <a:uFill>
                  <a:solidFill>
                    <a:srgbClr val="00B0F0"/>
                  </a:solidFill>
                </a:uFill>
                <a:cs typeface="Times New Roman" panose="02020603050405020304" pitchFamily="18" charset="0"/>
              </a:rPr>
              <a:t>，</a:t>
            </a:r>
            <a:r>
              <a:rPr lang="zh-CN" altLang="en-US" sz="2900">
                <a:solidFill>
                  <a:srgbClr val="00B0F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a:t>做状语</a:t>
            </a:r>
            <a:r>
              <a:rPr lang="zh-CN" altLang="zh-CN" sz="2900">
                <a:solidFill>
                  <a:srgbClr val="00B0F0"/>
                </a:solidFill>
                <a:cs typeface="Times New Roman" panose="02020603050405020304" pitchFamily="18" charset="0"/>
              </a:rPr>
              <a:t>。</a:t>
            </a:r>
            <a:endParaRPr lang="en-US" altLang="zh-CN" sz="2900">
              <a:solidFill>
                <a:srgbClr val="00B0F0"/>
              </a:solidFill>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622598" y="5463340"/>
            <a:ext cx="610256" cy="436474"/>
          </a:xfrm>
          <a:prstGeom prst="rect">
            <a:avLst/>
          </a:prstGeom>
        </p:spPr>
      </p:pic>
    </p:spTree>
    <p:extLst>
      <p:ext uri="{BB962C8B-B14F-4D97-AF65-F5344CB8AC3E}">
        <p14:creationId xmlns:p14="http://schemas.microsoft.com/office/powerpoint/2010/main" val="340454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54701"/>
          </a:xfrm>
        </p:spPr>
        <p:txBody>
          <a:bodyPr/>
          <a:lstStyle/>
          <a:p>
            <a:pPr algn="ctr" hangingPunct="0">
              <a:spcAft>
                <a:spcPts val="0"/>
              </a:spcAft>
            </a:pP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 </a:t>
            </a: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create  grow up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p>
          <a:p>
            <a:pPr indent="715963" hangingPunct="0">
              <a:spcAft>
                <a:spcPts val="0"/>
              </a:spcAft>
            </a:pP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Peng tries to help the rural children keep pace with the world. He uses many new ways in his teaching. Through his hard work, the small school now has lessons like robotics and </a:t>
            </a:r>
            <a:r>
              <a:rPr lang="en-US" altLang="zh-CN" sz="29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arts. Some works of the rural children even went on display in big cities like Shanghai</a:t>
            </a:r>
            <a:r>
              <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714400" y="2852936"/>
            <a:ext cx="1484189" cy="553998"/>
          </a:xfrm>
          <a:prstGeom prst="rect">
            <a:avLst/>
          </a:prstGeom>
        </p:spPr>
        <p:txBody>
          <a:bodyPr wrap="none">
            <a:spAutoFit/>
          </a:bodyPr>
          <a:lstStyle/>
          <a:p>
            <a:r>
              <a:rPr lang="en-US" altLang="zh-CN" sz="2900"/>
              <a:t>creative</a:t>
            </a:r>
            <a:endParaRPr lang="zh-CN" altLang="en-US" sz="2900"/>
          </a:p>
        </p:txBody>
      </p:sp>
      <p:sp>
        <p:nvSpPr>
          <p:cNvPr id="5" name="矩形 4"/>
          <p:cNvSpPr/>
          <p:nvPr/>
        </p:nvSpPr>
        <p:spPr bwMode="auto">
          <a:xfrm>
            <a:off x="2710830" y="917346"/>
            <a:ext cx="6768752" cy="55399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900" kern="100" dirty="0" smtClean="0">
              <a:solidFill>
                <a:srgbClr val="FF0000"/>
              </a:solidFill>
            </a:endParaRPr>
          </a:p>
        </p:txBody>
      </p:sp>
      <p:sp>
        <p:nvSpPr>
          <p:cNvPr id="6" name="内容占位符 1"/>
          <p:cNvSpPr txBox="1">
            <a:spLocks/>
          </p:cNvSpPr>
          <p:nvPr/>
        </p:nvSpPr>
        <p:spPr bwMode="auto">
          <a:xfrm>
            <a:off x="360854" y="4057253"/>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句意：通过他的努力，这所小学校现在有机器人和创意艺术等课程。此处需要用形容词修饰名词</a:t>
            </a: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“arts”</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creative arts</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9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创意艺术</a:t>
            </a:r>
            <a:r>
              <a:rPr lang="en-US" altLang="zh-CN" sz="29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creative</a:t>
            </a:r>
            <a:r>
              <a:rPr lang="zh-CN" altLang="zh-CN" sz="2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539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feel joy because I love what I do,” Peng explained when people asked him why he had stayed in the village all these years. “To me, it’s not hardship—it’s happiness.”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538070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635</Words>
  <Application>Microsoft Office PowerPoint</Application>
  <PresentationFormat>自定义</PresentationFormat>
  <Paragraphs>29</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